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F359-AC12-CB68-C0B9-A1F6F8834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DART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9F2D1-1EE3-ABA9-D7B3-423779EE71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Looking Closer at Reading Data for Student Learning</a:t>
            </a:r>
          </a:p>
          <a:p>
            <a:r>
              <a:rPr lang="en-US" sz="2400" dirty="0"/>
              <a:t> and Considering Next Steps for 2025-2026</a:t>
            </a:r>
            <a:r>
              <a:rPr lang="en-US" dirty="0"/>
              <a:t>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5EDE068-9454-C4A9-5857-E1C1006A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" y="279717"/>
            <a:ext cx="1887220" cy="162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86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634A-5C53-F0F9-3B96-F78FD79B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pPr algn="ctr"/>
            <a:r>
              <a:rPr lang="en-US" b="1" dirty="0"/>
              <a:t>What We Noticed…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534A4F-D1BC-36B3-EB2D-CF091515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87033"/>
              </p:ext>
            </p:extLst>
          </p:nvPr>
        </p:nvGraphicFramePr>
        <p:xfrm>
          <a:off x="1146003" y="1508172"/>
          <a:ext cx="81279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995540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658219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34932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Targeted Reading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7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Significant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7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Summarizing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4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Making Connections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Minimal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Questioning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3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Questioning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7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and 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Determining Importance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Significant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24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Questioning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Minimal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7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65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61E3-0506-1572-7755-CA7BE6BE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WHAT? HOW?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A95A5-03C2-1BF8-B444-F5A4E5E2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759787"/>
          </a:xfrm>
        </p:spPr>
        <p:txBody>
          <a:bodyPr/>
          <a:lstStyle/>
          <a:p>
            <a:r>
              <a:rPr lang="en-US" sz="2400" b="1" dirty="0"/>
              <a:t>WHAT?</a:t>
            </a:r>
          </a:p>
          <a:p>
            <a:pPr marL="711200" indent="-349250"/>
            <a:r>
              <a:rPr lang="en-US" dirty="0"/>
              <a:t>We did a school-wide reading assessment using the DART tool to see where our students are at with their reading</a:t>
            </a:r>
          </a:p>
          <a:p>
            <a:pPr marL="711200" indent="-349250"/>
            <a:r>
              <a:rPr lang="en-US" dirty="0"/>
              <a:t>We chose targeted reading areas based on the baseline results</a:t>
            </a:r>
          </a:p>
          <a:p>
            <a:pPr marL="711200" indent="-349250"/>
            <a:endParaRPr lang="en-US" dirty="0"/>
          </a:p>
          <a:p>
            <a:pPr marL="401638" indent="-350838"/>
            <a:r>
              <a:rPr lang="en-US" sz="2400" b="1" dirty="0"/>
              <a:t>HOW?</a:t>
            </a:r>
            <a:endParaRPr lang="en-US" dirty="0"/>
          </a:p>
          <a:p>
            <a:pPr marL="711200" indent="-349250"/>
            <a:r>
              <a:rPr lang="en-US" dirty="0"/>
              <a:t>We compared November 2024 DART data (baseline data) to May 2025 DART data by grade groupings and identified targeted reading areas</a:t>
            </a:r>
          </a:p>
          <a:p>
            <a:pPr marL="711200" indent="-349250"/>
            <a:endParaRPr lang="en-US" dirty="0"/>
          </a:p>
          <a:p>
            <a:pPr marL="401638" indent="-388938"/>
            <a:r>
              <a:rPr lang="en-US" sz="2400" b="1" dirty="0"/>
              <a:t>WHY?</a:t>
            </a:r>
          </a:p>
          <a:p>
            <a:pPr marL="711200" indent="-387350"/>
            <a:r>
              <a:rPr lang="en-US" dirty="0"/>
              <a:t>To see if our learners would progress in the identified targeted reading areas with further reading instruction</a:t>
            </a:r>
          </a:p>
          <a:p>
            <a:pPr marL="711200" indent="-349250"/>
            <a:endParaRPr lang="en-US" dirty="0"/>
          </a:p>
          <a:p>
            <a:pPr marL="401638" indent="-35083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2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9657-D4B5-CC2E-9BB5-BF957196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 6/7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55D38-23FE-259F-831D-143E1D285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2D2A-876B-076C-D456-4DB26C8FA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7" name="Content Placeholder 6" descr="A graph of a chart&#10;&#10;AI-generated content may be incorrect.">
            <a:extLst>
              <a:ext uri="{FF2B5EF4-FFF2-40B4-BE49-F238E27FC236}">
                <a16:creationId xmlns:a16="http://schemas.microsoft.com/office/drawing/2014/main" id="{0E61AB0C-D2EC-58BD-876F-E08FD9C015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06227"/>
            <a:ext cx="4186237" cy="3166421"/>
          </a:xfrm>
          <a:prstGeom prst="rect">
            <a:avLst/>
          </a:prstGeom>
        </p:spPr>
      </p:pic>
      <p:pic>
        <p:nvPicPr>
          <p:cNvPr id="8" name="Content Placeholder 7" descr="A graph with colorful bars&#10;&#10;Description automatically generated with medium confidence">
            <a:extLst>
              <a:ext uri="{FF2B5EF4-FFF2-40B4-BE49-F238E27FC236}">
                <a16:creationId xmlns:a16="http://schemas.microsoft.com/office/drawing/2014/main" id="{3D15FC82-B8D9-F209-81A5-4C43A627E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" y="2806226"/>
            <a:ext cx="4873115" cy="316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5305E-A870-7A01-AEF1-B8AD32813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798" y="5972647"/>
            <a:ext cx="756670" cy="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3C32-8E1C-AB8D-E027-4B697FFA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 5/6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Summarizing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3F6ED-4ABE-75D8-DD6D-224FAB07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F60DE-8222-4804-3778-59B83F7FD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12" name="Content Placeholder 11" descr="A graph with blue bars&#10;&#10;AI-generated content may be incorrect.">
            <a:extLst>
              <a:ext uri="{FF2B5EF4-FFF2-40B4-BE49-F238E27FC236}">
                <a16:creationId xmlns:a16="http://schemas.microsoft.com/office/drawing/2014/main" id="{8DF58985-D4BF-5214-13EA-0B67002630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1657"/>
            <a:ext cx="4186237" cy="3155561"/>
          </a:xfrm>
          <a:prstGeom prst="rect">
            <a:avLst/>
          </a:prstGeom>
        </p:spPr>
      </p:pic>
      <p:pic>
        <p:nvPicPr>
          <p:cNvPr id="13" name="Content Placeholder 12" descr="A graph with colorful bars and text&#10;&#10;Description automatically generated">
            <a:extLst>
              <a:ext uri="{FF2B5EF4-FFF2-40B4-BE49-F238E27FC236}">
                <a16:creationId xmlns:a16="http://schemas.microsoft.com/office/drawing/2014/main" id="{7FAC2519-26A8-0EC9-515A-D647D7F17E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" y="2811656"/>
            <a:ext cx="4977249" cy="3155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358C33-830B-9F57-BD30-5828C0D1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9" y="5967217"/>
            <a:ext cx="756670" cy="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BA71-8A04-5E98-8284-CDD9C22B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GRADE 4/5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Making 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7C645-E226-7DE0-F6F3-D7A5429C1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85927-E788-1771-B00D-1FF21AF4A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7" name="Content Placeholder 6" descr="A graph with blue bars&#10;&#10;AI-generated content may be incorrect.">
            <a:extLst>
              <a:ext uri="{FF2B5EF4-FFF2-40B4-BE49-F238E27FC236}">
                <a16:creationId xmlns:a16="http://schemas.microsoft.com/office/drawing/2014/main" id="{75521B12-D0A3-801F-80A8-D68D716ED8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8716"/>
            <a:ext cx="4186237" cy="3141442"/>
          </a:xfrm>
          <a:prstGeom prst="rect">
            <a:avLst/>
          </a:prstGeom>
        </p:spPr>
      </p:pic>
      <p:pic>
        <p:nvPicPr>
          <p:cNvPr id="8" name="Content Placeholder 7" descr="A graph with colorful bars and text&#10;&#10;Description automatically generated">
            <a:extLst>
              <a:ext uri="{FF2B5EF4-FFF2-40B4-BE49-F238E27FC236}">
                <a16:creationId xmlns:a16="http://schemas.microsoft.com/office/drawing/2014/main" id="{203AC65D-9BD9-46B4-7D41-8533FDDB62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5" y="2818716"/>
            <a:ext cx="4850793" cy="3141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5289E-1929-EB91-7FF6-2DB3F3B8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71" y="6041629"/>
            <a:ext cx="756670" cy="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9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61AB-7FBA-3A06-8891-F76599EE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 ¾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D4291-A532-A0B7-CD06-A077D1E95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3EF9E-75C1-26EA-2AAE-F2B882DB4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7" name="Content Placeholder 6" descr="A graph of a graph with blue bars&#10;&#10;AI-generated content may be incorrect.">
            <a:extLst>
              <a:ext uri="{FF2B5EF4-FFF2-40B4-BE49-F238E27FC236}">
                <a16:creationId xmlns:a16="http://schemas.microsoft.com/office/drawing/2014/main" id="{8F2FDAE3-377B-5E31-47EC-D192301B3F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3442"/>
            <a:ext cx="4186237" cy="3151990"/>
          </a:xfrm>
          <a:prstGeom prst="rect">
            <a:avLst/>
          </a:prstGeom>
        </p:spPr>
      </p:pic>
      <p:pic>
        <p:nvPicPr>
          <p:cNvPr id="8" name="Content Placeholder 7" descr="A graph with colorful bars&#10;&#10;Description automatically generated with medium confidence">
            <a:extLst>
              <a:ext uri="{FF2B5EF4-FFF2-40B4-BE49-F238E27FC236}">
                <a16:creationId xmlns:a16="http://schemas.microsoft.com/office/drawing/2014/main" id="{5B5BB909-913E-6036-7E67-4C6E9EF97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2813441"/>
            <a:ext cx="4989514" cy="3151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E8EE14-ACAB-D2F6-D247-61DF78484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698" y="6041626"/>
            <a:ext cx="756670" cy="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4FBA-02BF-2B80-4491-2BCA0A0B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 2/3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595E-1724-A71A-F643-7CEECF479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72755-DABB-2595-B04C-8BCC36A1E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7" name="Content Placeholder 6" descr="A graph of a graph with blue bars&#10;&#10;AI-generated content may be incorrect.">
            <a:extLst>
              <a:ext uri="{FF2B5EF4-FFF2-40B4-BE49-F238E27FC236}">
                <a16:creationId xmlns:a16="http://schemas.microsoft.com/office/drawing/2014/main" id="{7E977D7A-1640-365C-0D0E-F08245132F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25776"/>
            <a:ext cx="4186237" cy="3127323"/>
          </a:xfrm>
          <a:prstGeom prst="rect">
            <a:avLst/>
          </a:prstGeom>
        </p:spPr>
      </p:pic>
      <p:pic>
        <p:nvPicPr>
          <p:cNvPr id="8" name="Content Placeholder 7" descr="A graph with colorful bars and text&#10;&#10;Description automatically generated">
            <a:extLst>
              <a:ext uri="{FF2B5EF4-FFF2-40B4-BE49-F238E27FC236}">
                <a16:creationId xmlns:a16="http://schemas.microsoft.com/office/drawing/2014/main" id="{0F1A89DE-08FD-4ACB-89F6-91A6C35ED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3" y="2825775"/>
            <a:ext cx="4936446" cy="3127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E02A9-385E-E8C8-2506-26FA3E240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698" y="6041626"/>
            <a:ext cx="756670" cy="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B6D6-FF21-8562-0041-C3DB7836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609600"/>
            <a:ext cx="915706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GRADE 1 and ½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Determining Importance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3DBCC-92F9-9D75-CBEC-D78302F6D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2C66C-5F37-E5A5-8D8F-0B68120A9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7" name="Content Placeholder 6" descr="A graph of a graph with blue bars&#10;&#10;AI-generated content may be incorrect.">
            <a:extLst>
              <a:ext uri="{FF2B5EF4-FFF2-40B4-BE49-F238E27FC236}">
                <a16:creationId xmlns:a16="http://schemas.microsoft.com/office/drawing/2014/main" id="{791C84AC-069F-D8BD-4FA2-8DB4D0C1F6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792991"/>
            <a:ext cx="4186237" cy="3192892"/>
          </a:xfrm>
          <a:prstGeom prst="rect">
            <a:avLst/>
          </a:prstGeom>
        </p:spPr>
      </p:pic>
      <p:pic>
        <p:nvPicPr>
          <p:cNvPr id="9" name="Picture 8" descr="A graph of multiple values&#10;&#10;Description automatically generated">
            <a:extLst>
              <a:ext uri="{FF2B5EF4-FFF2-40B4-BE49-F238E27FC236}">
                <a16:creationId xmlns:a16="http://schemas.microsoft.com/office/drawing/2014/main" id="{805C071D-EBF0-A1F5-1861-7406E4A3C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" y="2792991"/>
            <a:ext cx="4941888" cy="3192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EB64C-4DD2-1D63-93F4-FAC663859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2" y="5985883"/>
            <a:ext cx="756670" cy="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7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103C-A53A-3B7F-DC44-51841EC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 Kindergarten</a:t>
            </a:r>
            <a:br>
              <a:rPr lang="en-US" dirty="0"/>
            </a:br>
            <a:r>
              <a:rPr lang="en-US" dirty="0"/>
              <a:t>Targeted Reading Area: </a:t>
            </a:r>
            <a:r>
              <a:rPr lang="en-US" b="1" dirty="0">
                <a:solidFill>
                  <a:srgbClr val="0070C0"/>
                </a:solidFill>
              </a:rPr>
              <a:t>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32408-8FC2-AA5A-0E22-20EE8606F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November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A835F-6527-9A78-54F1-E8AA9484E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May 2025</a:t>
            </a:r>
          </a:p>
        </p:txBody>
      </p:sp>
      <p:pic>
        <p:nvPicPr>
          <p:cNvPr id="7" name="Content Placeholder 6" descr="A graph of blue squares&#10;&#10;AI-generated content may be incorrect.">
            <a:extLst>
              <a:ext uri="{FF2B5EF4-FFF2-40B4-BE49-F238E27FC236}">
                <a16:creationId xmlns:a16="http://schemas.microsoft.com/office/drawing/2014/main" id="{6F35E08E-A0B3-D30F-A3BA-87AB1E6E4A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08" y="2737245"/>
            <a:ext cx="4186237" cy="3137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8F45E-0D92-EDFA-646E-13837225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033" y="5948697"/>
            <a:ext cx="756670" cy="746013"/>
          </a:xfrm>
          <a:prstGeom prst="rect">
            <a:avLst/>
          </a:prstGeom>
        </p:spPr>
      </p:pic>
      <p:pic>
        <p:nvPicPr>
          <p:cNvPr id="11" name="Picture 10" descr="A graph with colorful bars and text&#10;&#10;Description automatically generated">
            <a:extLst>
              <a:ext uri="{FF2B5EF4-FFF2-40B4-BE49-F238E27FC236}">
                <a16:creationId xmlns:a16="http://schemas.microsoft.com/office/drawing/2014/main" id="{8D210EA4-96E2-3D65-F4B9-34FD31E0F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" y="2764049"/>
            <a:ext cx="5211206" cy="31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858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230</Words>
  <Application>Microsoft Macintosh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DART Results</vt:lpstr>
      <vt:lpstr>WHAT? HOW? WHY?</vt:lpstr>
      <vt:lpstr>GRADE 6/7 Targeted Reading Area: Questioning</vt:lpstr>
      <vt:lpstr>GRADE 5/6 Targeted Reading Area: Summarizing </vt:lpstr>
      <vt:lpstr>GRADE 4/5 Targeted Reading Area: Making Connections</vt:lpstr>
      <vt:lpstr>GRADE ¾ Targeted Reading Area: Questioning</vt:lpstr>
      <vt:lpstr>GRADE 2/3 Targeted Reading Area: Questioning</vt:lpstr>
      <vt:lpstr>GRADE 1 and ½ Targeted Reading Area: Determining Importance</vt:lpstr>
      <vt:lpstr>GRADE Kindergarten Targeted Reading Area: Questioning</vt:lpstr>
      <vt:lpstr>What We Noticed…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Widdess</dc:creator>
  <cp:lastModifiedBy>Nicole Widdess</cp:lastModifiedBy>
  <cp:revision>10</cp:revision>
  <dcterms:created xsi:type="dcterms:W3CDTF">2025-06-09T02:03:13Z</dcterms:created>
  <dcterms:modified xsi:type="dcterms:W3CDTF">2025-06-09T16:05:39Z</dcterms:modified>
</cp:coreProperties>
</file>